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76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7775575" cy="10907713"/>
  <p:notesSz cx="6792913" cy="992505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DEEBF7"/>
    <a:srgbClr val="FF6699"/>
    <a:srgbClr val="FF66CC"/>
    <a:srgbClr val="C30D23"/>
    <a:srgbClr val="FF3300"/>
    <a:srgbClr val="000099"/>
    <a:srgbClr val="0000FF"/>
    <a:srgbClr val="FFFF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74" autoAdjust="0"/>
    <p:restoredTop sz="99515" autoAdjust="0"/>
  </p:normalViewPr>
  <p:slideViewPr>
    <p:cSldViewPr snapToGrid="0">
      <p:cViewPr varScale="1">
        <p:scale>
          <a:sx n="72" d="100"/>
          <a:sy n="72" d="100"/>
        </p:scale>
        <p:origin x="3258" y="72"/>
      </p:cViewPr>
      <p:guideLst>
        <p:guide orient="horz" pos="3435"/>
        <p:guide pos="24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3" d="100"/>
          <a:sy n="73" d="100"/>
        </p:scale>
        <p:origin x="-2112" y="-90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4087" cy="496027"/>
          </a:xfrm>
          <a:prstGeom prst="rect">
            <a:avLst/>
          </a:prstGeom>
        </p:spPr>
        <p:txBody>
          <a:bodyPr vert="horz" lIns="85988" tIns="42995" rIns="85988" bIns="42995" rtlCol="0"/>
          <a:lstStyle>
            <a:lvl1pPr algn="l">
              <a:defRPr sz="10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47357" y="0"/>
            <a:ext cx="2944087" cy="496027"/>
          </a:xfrm>
          <a:prstGeom prst="rect">
            <a:avLst/>
          </a:prstGeom>
        </p:spPr>
        <p:txBody>
          <a:bodyPr vert="horz" lIns="85988" tIns="42995" rIns="85988" bIns="42995" rtlCol="0"/>
          <a:lstStyle>
            <a:lvl1pPr algn="r">
              <a:defRPr sz="1000"/>
            </a:lvl1pPr>
          </a:lstStyle>
          <a:p>
            <a:fld id="{EA4C0380-2DE9-498B-B68D-60B46204BA80}" type="datetimeFigureOut">
              <a:rPr kumimoji="1" lang="ja-JP" altLang="en-US" smtClean="0"/>
              <a:pPr/>
              <a:t>2026/7/3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6" y="9427522"/>
            <a:ext cx="2944087" cy="496026"/>
          </a:xfrm>
          <a:prstGeom prst="rect">
            <a:avLst/>
          </a:prstGeom>
        </p:spPr>
        <p:txBody>
          <a:bodyPr vert="horz" lIns="85988" tIns="42995" rIns="85988" bIns="42995" rtlCol="0" anchor="b"/>
          <a:lstStyle>
            <a:lvl1pPr algn="l">
              <a:defRPr sz="1000"/>
            </a:lvl1pPr>
          </a:lstStyle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47357" y="9427522"/>
            <a:ext cx="2944087" cy="496026"/>
          </a:xfrm>
          <a:prstGeom prst="rect">
            <a:avLst/>
          </a:prstGeom>
        </p:spPr>
        <p:txBody>
          <a:bodyPr vert="horz" lIns="85988" tIns="42995" rIns="85988" bIns="42995" rtlCol="0" anchor="b"/>
          <a:lstStyle>
            <a:lvl1pPr algn="r">
              <a:defRPr sz="1000"/>
            </a:lvl1pPr>
          </a:lstStyle>
          <a:p>
            <a:fld id="{78A262EF-70DF-4926-8929-0A60A2E81DC8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54052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3"/>
            <a:ext cx="2943594" cy="497974"/>
          </a:xfrm>
          <a:prstGeom prst="rect">
            <a:avLst/>
          </a:prstGeom>
        </p:spPr>
        <p:txBody>
          <a:bodyPr vert="horz" lIns="91371" tIns="45687" rIns="91371" bIns="45687" rtlCol="0"/>
          <a:lstStyle>
            <a:lvl1pPr algn="l">
              <a:defRPr sz="10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7753" y="3"/>
            <a:ext cx="2943594" cy="497974"/>
          </a:xfrm>
          <a:prstGeom prst="rect">
            <a:avLst/>
          </a:prstGeom>
        </p:spPr>
        <p:txBody>
          <a:bodyPr vert="horz" lIns="91371" tIns="45687" rIns="91371" bIns="45687" rtlCol="0"/>
          <a:lstStyle>
            <a:lvl1pPr algn="r">
              <a:defRPr sz="1000"/>
            </a:lvl1pPr>
          </a:lstStyle>
          <a:p>
            <a:fld id="{70F99883-74AE-4A2C-81B7-5B86A08198C0}" type="datetimeFigureOut">
              <a:rPr kumimoji="1" lang="ja-JP" altLang="en-US" smtClean="0"/>
              <a:pPr/>
              <a:t>2026/7/3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03450" y="1239838"/>
            <a:ext cx="2386013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1" tIns="45687" rIns="91371" bIns="45687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292" y="4776435"/>
            <a:ext cx="5434330" cy="3907988"/>
          </a:xfrm>
          <a:prstGeom prst="rect">
            <a:avLst/>
          </a:prstGeom>
        </p:spPr>
        <p:txBody>
          <a:bodyPr vert="horz" lIns="91371" tIns="45687" rIns="91371" bIns="4568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7" y="9427080"/>
            <a:ext cx="2943594" cy="497973"/>
          </a:xfrm>
          <a:prstGeom prst="rect">
            <a:avLst/>
          </a:prstGeom>
        </p:spPr>
        <p:txBody>
          <a:bodyPr vert="horz" lIns="91371" tIns="45687" rIns="91371" bIns="45687" rtlCol="0" anchor="b"/>
          <a:lstStyle>
            <a:lvl1pPr algn="l">
              <a:defRPr sz="10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7753" y="9427080"/>
            <a:ext cx="2943594" cy="497973"/>
          </a:xfrm>
          <a:prstGeom prst="rect">
            <a:avLst/>
          </a:prstGeom>
        </p:spPr>
        <p:txBody>
          <a:bodyPr vert="horz" lIns="91371" tIns="45687" rIns="91371" bIns="45687" rtlCol="0" anchor="b"/>
          <a:lstStyle>
            <a:lvl1pPr algn="r">
              <a:defRPr sz="1000"/>
            </a:lvl1pPr>
          </a:lstStyle>
          <a:p>
            <a:fld id="{ACD93CC5-A9B8-46A1-B8C3-70AA73E05DA2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D93CC5-A9B8-46A1-B8C3-70AA73E05DA2}" type="slidenum">
              <a:rPr kumimoji="1" lang="ja-JP" altLang="en-US" smtClean="0"/>
              <a:pPr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86409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  <a:prstGeom prst="rect">
            <a:avLst/>
          </a:prstGeom>
        </p:spPr>
        <p:txBody>
          <a:bodyPr anchor="b"/>
          <a:lstStyle>
            <a:lvl1pPr algn="ctr"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41"/>
            </a:lvl1pPr>
            <a:lvl2pPr marL="388757" indent="0" algn="ctr">
              <a:buNone/>
              <a:defRPr sz="1701"/>
            </a:lvl2pPr>
            <a:lvl3pPr marL="777514" indent="0" algn="ctr">
              <a:buNone/>
              <a:defRPr sz="1531"/>
            </a:lvl3pPr>
            <a:lvl4pPr marL="1166271" indent="0" algn="ctr">
              <a:buNone/>
              <a:defRPr sz="1360"/>
            </a:lvl4pPr>
            <a:lvl5pPr marL="1555029" indent="0" algn="ctr">
              <a:buNone/>
              <a:defRPr sz="1360"/>
            </a:lvl5pPr>
            <a:lvl6pPr marL="1943786" indent="0" algn="ctr">
              <a:buNone/>
              <a:defRPr sz="1360"/>
            </a:lvl6pPr>
            <a:lvl7pPr marL="2332543" indent="0" algn="ctr">
              <a:buNone/>
              <a:defRPr sz="1360"/>
            </a:lvl7pPr>
            <a:lvl8pPr marL="2721300" indent="0" algn="ctr">
              <a:buNone/>
              <a:defRPr sz="1360"/>
            </a:lvl8pPr>
            <a:lvl9pPr marL="3110057" indent="0" algn="ctr">
              <a:buNone/>
              <a:defRPr sz="136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A3B7E-DD21-4048-88F3-59665D8E8CD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03F17-9641-4B84-A974-7D55D06F189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892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988" y="2903538"/>
            <a:ext cx="6705600" cy="69215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94DBB-917B-4186-A703-7409F7CF8E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B72EE-4B45-425F-B500-026DA88CB7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652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5"/>
            <a:ext cx="1676608" cy="9243783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5"/>
            <a:ext cx="4932630" cy="924378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D20DD-EE55-4DDE-BB8B-8D151B9371C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0586A-009D-4946-86B1-6BEB0D580B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80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877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988" y="2903538"/>
            <a:ext cx="6705600" cy="69215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7DE13-46BE-4B37-9FBB-8FA2A87D722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FC707-0A99-4B85-9C38-B64E72987C1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07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  <a:prstGeom prst="rect">
            <a:avLst/>
          </a:prstGeom>
        </p:spPr>
        <p:txBody>
          <a:bodyPr anchor="b"/>
          <a:lstStyle>
            <a:lvl1pPr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41">
                <a:solidFill>
                  <a:schemeClr val="tx1"/>
                </a:solidFill>
              </a:defRPr>
            </a:lvl1pPr>
            <a:lvl2pPr marL="38875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777514" indent="0">
              <a:buNone/>
              <a:defRPr sz="1531">
                <a:solidFill>
                  <a:schemeClr val="tx1">
                    <a:tint val="75000"/>
                  </a:schemeClr>
                </a:solidFill>
              </a:defRPr>
            </a:lvl3pPr>
            <a:lvl4pPr marL="1166271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5029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786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2543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13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10057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4D596-71CB-401C-BE2A-FF96587D8E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CCBC2-8C21-4C9A-A2A0-C4F7CFD13B6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403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3"/>
            <a:ext cx="3304619" cy="69208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3"/>
            <a:ext cx="3304619" cy="69208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FDC24-657B-46BD-9F76-F6EB56EE60B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B99DA-1B7B-4D03-B44C-EA0B6BFD2A8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6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4" y="2673905"/>
            <a:ext cx="3289432" cy="13104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4" y="3984345"/>
            <a:ext cx="3289432" cy="58603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5" y="2673905"/>
            <a:ext cx="3305632" cy="13104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5" y="3984345"/>
            <a:ext cx="3305632" cy="58603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44564-11C5-49CA-A6C6-0EFA5B9EEF5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FB411-F8C4-4E71-AA2F-EFB8BA58573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28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5F0A-E814-4F5B-8509-4826EF6EAF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3135D-753B-4641-9B40-F5C756AB03B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06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9F838-D727-4C3D-981F-C91357BA972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7CFDE-7B0F-4037-894D-A6CABA6358C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309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  <a:prstGeom prst="rect">
            <a:avLst/>
          </a:prstGeo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570511"/>
            <a:ext cx="3936385" cy="7751546"/>
          </a:xfrm>
          <a:prstGeom prst="rect">
            <a:avLst/>
          </a:prstGeom>
        </p:spPr>
        <p:txBody>
          <a:bodyPr/>
          <a:lstStyle>
            <a:lvl1pPr>
              <a:defRPr sz="2721"/>
            </a:lvl1pPr>
            <a:lvl2pPr>
              <a:defRPr sz="2381"/>
            </a:lvl2pPr>
            <a:lvl3pPr>
              <a:defRPr sz="2041"/>
            </a:lvl3pPr>
            <a:lvl4pPr>
              <a:defRPr sz="1701"/>
            </a:lvl4pPr>
            <a:lvl5pPr>
              <a:defRPr sz="1701"/>
            </a:lvl5pPr>
            <a:lvl6pPr>
              <a:defRPr sz="1701"/>
            </a:lvl6pPr>
            <a:lvl7pPr>
              <a:defRPr sz="1701"/>
            </a:lvl7pPr>
            <a:lvl8pPr>
              <a:defRPr sz="1701"/>
            </a:lvl8pPr>
            <a:lvl9pPr>
              <a:defRPr sz="170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78700-CC02-43A7-8D67-617F0C9B34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CBD56-090A-4AA6-BB18-0A87B6BE424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4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  <a:prstGeom prst="rect">
            <a:avLst/>
          </a:prstGeo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1"/>
            <a:ext cx="3936385" cy="775154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721"/>
            </a:lvl1pPr>
            <a:lvl2pPr marL="388757" indent="0">
              <a:buNone/>
              <a:defRPr sz="2381"/>
            </a:lvl2pPr>
            <a:lvl3pPr marL="777514" indent="0">
              <a:buNone/>
              <a:defRPr sz="2041"/>
            </a:lvl3pPr>
            <a:lvl4pPr marL="1166271" indent="0">
              <a:buNone/>
              <a:defRPr sz="1701"/>
            </a:lvl4pPr>
            <a:lvl5pPr marL="1555029" indent="0">
              <a:buNone/>
              <a:defRPr sz="1701"/>
            </a:lvl5pPr>
            <a:lvl6pPr marL="1943786" indent="0">
              <a:buNone/>
              <a:defRPr sz="1701"/>
            </a:lvl6pPr>
            <a:lvl7pPr marL="2332543" indent="0">
              <a:buNone/>
              <a:defRPr sz="1701"/>
            </a:lvl7pPr>
            <a:lvl8pPr marL="2721300" indent="0">
              <a:buNone/>
              <a:defRPr sz="1701"/>
            </a:lvl8pPr>
            <a:lvl9pPr marL="3110057" indent="0">
              <a:buNone/>
              <a:defRPr sz="1701"/>
            </a:lvl9pPr>
          </a:lstStyle>
          <a:p>
            <a:pPr lvl="0"/>
            <a:r>
              <a:rPr lang="ja-JP" altLang="en-US" noProof="0" dirty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F08AA-2110-42CD-8773-E3A4EF59A3C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7/3/2026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9A334-02AD-4810-8742-6DB93C5EA2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634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4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2pPr>
      <a:lvl3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3pPr>
      <a:lvl4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4pPr>
      <a:lvl5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5pPr>
      <a:lvl6pPr marL="4572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6pPr>
      <a:lvl7pPr marL="9144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7pPr>
      <a:lvl8pPr marL="13716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8pPr>
      <a:lvl9pPr marL="18288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9pPr>
    </p:titleStyle>
    <p:bodyStyle>
      <a:lvl1pPr marL="193675" indent="-193675" algn="l" defTabSz="776288" rtl="0" fontAlgn="base">
        <a:lnSpc>
          <a:spcPct val="90000"/>
        </a:lnSpc>
        <a:spcBef>
          <a:spcPts val="850"/>
        </a:spcBef>
        <a:spcAft>
          <a:spcPct val="0"/>
        </a:spcAft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2613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488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47838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\\Server-win\share\アスクル関連\Askul_Parts_1216\DATA\017_917d_kaigostaff\bac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60" y="83722"/>
            <a:ext cx="7781925" cy="10805713"/>
          </a:xfrm>
          <a:prstGeom prst="rect">
            <a:avLst/>
          </a:prstGeom>
          <a:noFill/>
        </p:spPr>
      </p:pic>
      <p:pic>
        <p:nvPicPr>
          <p:cNvPr id="1030" name="Picture 6" descr="\\Server-win\share\アスクル関連\Askul_Parts_1216\DATA\017_917d_kaigostaff\shikaku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924" y="7454137"/>
            <a:ext cx="7781924" cy="1711842"/>
          </a:xfrm>
          <a:prstGeom prst="rect">
            <a:avLst/>
          </a:prstGeom>
          <a:noFill/>
        </p:spPr>
      </p:pic>
      <p:pic>
        <p:nvPicPr>
          <p:cNvPr id="1029" name="Picture 5" descr="\\Server-win\share\アスクル関連\Askul_Parts_1216\DATA\017_917d_kaigostaff\ribbo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97867" y="0"/>
            <a:ext cx="4913313" cy="1587500"/>
          </a:xfrm>
          <a:prstGeom prst="rect">
            <a:avLst/>
          </a:prstGeom>
          <a:noFill/>
        </p:spPr>
      </p:pic>
      <p:sp>
        <p:nvSpPr>
          <p:cNvPr id="100" name="テキスト ボックス 99"/>
          <p:cNvSpPr txBox="1"/>
          <p:nvPr/>
        </p:nvSpPr>
        <p:spPr>
          <a:xfrm>
            <a:off x="2514600" y="419100"/>
            <a:ext cx="30059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solidFill>
                  <a:schemeClr val="bg1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明るく元気な職場です。</a:t>
            </a:r>
          </a:p>
        </p:txBody>
      </p:sp>
      <p:sp>
        <p:nvSpPr>
          <p:cNvPr id="111" name="テキスト ボックス 110"/>
          <p:cNvSpPr txBox="1"/>
          <p:nvPr/>
        </p:nvSpPr>
        <p:spPr>
          <a:xfrm>
            <a:off x="419100" y="1114425"/>
            <a:ext cx="3995004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①　夕方～</a:t>
            </a:r>
            <a:endParaRPr lang="en-US" altLang="ja-JP" sz="3200" b="1" dirty="0">
              <a:solidFill>
                <a:srgbClr val="FF6699"/>
              </a:solidFill>
              <a:latin typeface="ＤＦＧ平成ゴシック体W7" pitchFamily="50" charset="-128"/>
              <a:ea typeface="ＤＦＧ平成ゴシック体W7" pitchFamily="50" charset="-128"/>
            </a:endParaRPr>
          </a:p>
          <a:p>
            <a:pPr>
              <a:spcBef>
                <a:spcPts val="600"/>
              </a:spcBef>
            </a:pPr>
            <a:r>
              <a:rPr lang="ja-JP" altLang="en-US" sz="32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②　夏休み期間中 　</a:t>
            </a:r>
            <a:endParaRPr kumimoji="1" lang="ja-JP" altLang="en-US" sz="3200" b="1" dirty="0">
              <a:solidFill>
                <a:srgbClr val="FF6699"/>
              </a:solidFill>
              <a:latin typeface="ＤＦＧ平成ゴシック体W7" pitchFamily="50" charset="-128"/>
              <a:ea typeface="ＤＦＧ平成ゴシック体W7" pitchFamily="50" charset="-128"/>
            </a:endParaRPr>
          </a:p>
        </p:txBody>
      </p:sp>
      <p:sp>
        <p:nvSpPr>
          <p:cNvPr id="112" name="テキスト ボックス 111"/>
          <p:cNvSpPr txBox="1"/>
          <p:nvPr/>
        </p:nvSpPr>
        <p:spPr>
          <a:xfrm>
            <a:off x="175924" y="2154006"/>
            <a:ext cx="5665333" cy="13576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560"/>
              </a:lnSpc>
            </a:pPr>
            <a:r>
              <a:rPr lang="ja-JP" altLang="en-US" sz="6800" dirty="0">
                <a:solidFill>
                  <a:srgbClr val="FF6699"/>
                </a:solidFill>
                <a:latin typeface="ＤＦＧ平成明朝体W7" pitchFamily="18" charset="-128"/>
                <a:ea typeface="ＤＦＧ平成明朝体W7" pitchFamily="18" charset="-128"/>
              </a:rPr>
              <a:t> アルバイトを</a:t>
            </a:r>
            <a:endParaRPr kumimoji="1" lang="ja-JP" altLang="en-US" sz="6800" dirty="0">
              <a:solidFill>
                <a:srgbClr val="FF6699"/>
              </a:solidFill>
              <a:latin typeface="ＤＦＧ平成明朝体W7" pitchFamily="18" charset="-128"/>
              <a:ea typeface="ＤＦＧ平成明朝体W7" pitchFamily="18" charset="-128"/>
            </a:endParaRPr>
          </a:p>
        </p:txBody>
      </p:sp>
      <p:sp>
        <p:nvSpPr>
          <p:cNvPr id="114" name="テキスト ボックス 113"/>
          <p:cNvSpPr txBox="1"/>
          <p:nvPr/>
        </p:nvSpPr>
        <p:spPr>
          <a:xfrm>
            <a:off x="228542" y="3269294"/>
            <a:ext cx="740940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6800" dirty="0">
                <a:solidFill>
                  <a:srgbClr val="FF6699"/>
                </a:solidFill>
                <a:latin typeface="ＤＦＧ平成明朝体W7" pitchFamily="18" charset="-128"/>
                <a:ea typeface="ＤＦＧ平成明朝体W7" pitchFamily="18" charset="-128"/>
              </a:rPr>
              <a:t> 　　募集します。</a:t>
            </a:r>
            <a:endParaRPr kumimoji="1" lang="ja-JP" altLang="en-US" sz="6800" dirty="0">
              <a:solidFill>
                <a:srgbClr val="FF6699"/>
              </a:solidFill>
              <a:latin typeface="ＤＦＧ平成明朝体W7" pitchFamily="18" charset="-128"/>
              <a:ea typeface="ＤＦＧ平成明朝体W7" pitchFamily="18" charset="-128"/>
            </a:endParaRPr>
          </a:p>
        </p:txBody>
      </p:sp>
      <p:sp>
        <p:nvSpPr>
          <p:cNvPr id="115" name="テキスト ボックス 114"/>
          <p:cNvSpPr txBox="1"/>
          <p:nvPr/>
        </p:nvSpPr>
        <p:spPr>
          <a:xfrm>
            <a:off x="419100" y="4881786"/>
            <a:ext cx="122822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900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 </a:t>
            </a:r>
            <a:r>
              <a:rPr lang="ja-JP" altLang="en-US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仕　　事</a:t>
            </a:r>
            <a:endParaRPr kumimoji="1" lang="ja-JP" altLang="en-US" sz="1900" b="1" dirty="0">
              <a:solidFill>
                <a:srgbClr val="FF6699"/>
              </a:solidFill>
              <a:latin typeface="ＤＦＧ平成ゴシック体W7" pitchFamily="50" charset="-128"/>
              <a:ea typeface="ＤＦＧ平成ゴシック体W7" pitchFamily="50" charset="-128"/>
            </a:endParaRPr>
          </a:p>
        </p:txBody>
      </p:sp>
      <p:sp>
        <p:nvSpPr>
          <p:cNvPr id="116" name="テキスト ボックス 115"/>
          <p:cNvSpPr txBox="1"/>
          <p:nvPr/>
        </p:nvSpPr>
        <p:spPr>
          <a:xfrm>
            <a:off x="438247" y="5379234"/>
            <a:ext cx="122822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900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 </a:t>
            </a:r>
            <a:r>
              <a:rPr lang="ja-JP" altLang="en-US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給　　与</a:t>
            </a:r>
            <a:endParaRPr kumimoji="1" lang="ja-JP" altLang="en-US" sz="1900" b="1" dirty="0">
              <a:solidFill>
                <a:srgbClr val="FF6699"/>
              </a:solidFill>
              <a:latin typeface="ＤＦＧ平成ゴシック体W7" pitchFamily="50" charset="-128"/>
              <a:ea typeface="ＤＦＧ平成ゴシック体W7" pitchFamily="50" charset="-128"/>
            </a:endParaRPr>
          </a:p>
        </p:txBody>
      </p:sp>
      <p:sp>
        <p:nvSpPr>
          <p:cNvPr id="117" name="テキスト ボックス 116"/>
          <p:cNvSpPr txBox="1"/>
          <p:nvPr/>
        </p:nvSpPr>
        <p:spPr>
          <a:xfrm>
            <a:off x="454662" y="5870416"/>
            <a:ext cx="1233030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900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 </a:t>
            </a:r>
            <a:r>
              <a:rPr lang="ja-JP" altLang="en-US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勤務時間</a:t>
            </a:r>
            <a:endParaRPr kumimoji="1" lang="ja-JP" altLang="en-US" sz="1900" b="1" dirty="0">
              <a:solidFill>
                <a:srgbClr val="FF6699"/>
              </a:solidFill>
              <a:latin typeface="ＤＦＧ平成ゴシック体W7" pitchFamily="50" charset="-128"/>
              <a:ea typeface="ＤＦＧ平成ゴシック体W7" pitchFamily="50" charset="-128"/>
            </a:endParaRPr>
          </a:p>
        </p:txBody>
      </p:sp>
      <p:sp>
        <p:nvSpPr>
          <p:cNvPr id="119" name="テキスト ボックス 118"/>
          <p:cNvSpPr txBox="1"/>
          <p:nvPr/>
        </p:nvSpPr>
        <p:spPr>
          <a:xfrm>
            <a:off x="419100" y="7028918"/>
            <a:ext cx="508473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900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　　</a:t>
            </a:r>
          </a:p>
        </p:txBody>
      </p:sp>
      <p:sp>
        <p:nvSpPr>
          <p:cNvPr id="121" name="テキスト ボックス 120"/>
          <p:cNvSpPr txBox="1"/>
          <p:nvPr/>
        </p:nvSpPr>
        <p:spPr>
          <a:xfrm>
            <a:off x="1626376" y="4897255"/>
            <a:ext cx="2690160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900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 　</a:t>
            </a:r>
            <a:r>
              <a:rPr lang="ja-JP" altLang="en-US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保育教諭のサポート</a:t>
            </a:r>
            <a:endParaRPr kumimoji="1" lang="ja-JP" altLang="en-US" sz="1900" b="1" dirty="0">
              <a:solidFill>
                <a:srgbClr val="FF6699"/>
              </a:solidFill>
              <a:latin typeface="ＤＦＧ平成ゴシック体W7" pitchFamily="50" charset="-128"/>
              <a:ea typeface="ＤＦＧ平成ゴシック体W7" pitchFamily="50" charset="-128"/>
            </a:endParaRPr>
          </a:p>
        </p:txBody>
      </p:sp>
      <p:sp>
        <p:nvSpPr>
          <p:cNvPr id="122" name="テキスト ボックス 121"/>
          <p:cNvSpPr txBox="1"/>
          <p:nvPr/>
        </p:nvSpPr>
        <p:spPr>
          <a:xfrm>
            <a:off x="1633807" y="5386443"/>
            <a:ext cx="2097049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900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 　</a:t>
            </a:r>
            <a:r>
              <a:rPr lang="ja-JP" altLang="en-US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時給　</a:t>
            </a:r>
            <a:r>
              <a:rPr lang="en-US" altLang="ja-JP" sz="1900" b="1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1,270</a:t>
            </a:r>
            <a:r>
              <a:rPr lang="ja-JP" altLang="en-US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円</a:t>
            </a:r>
            <a:endParaRPr kumimoji="1" lang="ja-JP" altLang="en-US" sz="1900" b="1" dirty="0">
              <a:solidFill>
                <a:srgbClr val="FF6699"/>
              </a:solidFill>
              <a:latin typeface="ＤＦＧ平成ゴシック体W7" pitchFamily="50" charset="-128"/>
              <a:ea typeface="ＤＦＧ平成ゴシック体W7" pitchFamily="50" charset="-128"/>
            </a:endParaRPr>
          </a:p>
        </p:txBody>
      </p:sp>
      <p:sp>
        <p:nvSpPr>
          <p:cNvPr id="127" name="テキスト ボックス 126"/>
          <p:cNvSpPr txBox="1"/>
          <p:nvPr/>
        </p:nvSpPr>
        <p:spPr>
          <a:xfrm>
            <a:off x="1511200" y="5847928"/>
            <a:ext cx="34964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900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　  </a:t>
            </a:r>
            <a:r>
              <a:rPr lang="ja-JP" altLang="en-US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平日　</a:t>
            </a:r>
            <a:r>
              <a:rPr lang="en-US" altLang="ja-JP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16</a:t>
            </a:r>
            <a:r>
              <a:rPr lang="ja-JP" altLang="en-US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：</a:t>
            </a:r>
            <a:r>
              <a:rPr lang="en-US" altLang="ja-JP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30</a:t>
            </a:r>
            <a:r>
              <a:rPr lang="ja-JP" altLang="en-US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～</a:t>
            </a:r>
            <a:r>
              <a:rPr lang="en-US" altLang="ja-JP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18</a:t>
            </a:r>
            <a:r>
              <a:rPr lang="ja-JP" altLang="en-US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：</a:t>
            </a:r>
            <a:r>
              <a:rPr lang="en-US" altLang="ja-JP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30</a:t>
            </a:r>
          </a:p>
          <a:p>
            <a:r>
              <a:rPr lang="ja-JP" altLang="en-US" sz="1900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　  </a:t>
            </a:r>
            <a:r>
              <a:rPr lang="ja-JP" altLang="en-US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土曜　  </a:t>
            </a:r>
            <a:r>
              <a:rPr lang="en-US" altLang="ja-JP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9</a:t>
            </a:r>
            <a:r>
              <a:rPr lang="ja-JP" altLang="en-US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：</a:t>
            </a:r>
            <a:r>
              <a:rPr lang="en-US" altLang="ja-JP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00</a:t>
            </a:r>
            <a:r>
              <a:rPr lang="ja-JP" altLang="en-US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～</a:t>
            </a:r>
            <a:r>
              <a:rPr lang="en-US" altLang="ja-JP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17</a:t>
            </a:r>
            <a:r>
              <a:rPr lang="ja-JP" altLang="en-US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：</a:t>
            </a:r>
            <a:r>
              <a:rPr lang="en-US" altLang="ja-JP" sz="19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00</a:t>
            </a:r>
          </a:p>
          <a:p>
            <a:r>
              <a:rPr lang="en-US" altLang="ja-JP" sz="1900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   </a:t>
            </a:r>
            <a:r>
              <a:rPr lang="ja-JP" altLang="en-US" sz="1900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 </a:t>
            </a:r>
            <a:r>
              <a:rPr lang="ja-JP" altLang="en-US" sz="1900" b="1" dirty="0">
                <a:solidFill>
                  <a:srgbClr val="FF660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夏休み　   </a:t>
            </a:r>
            <a:r>
              <a:rPr lang="en-US" altLang="ja-JP" sz="1900" b="1" dirty="0">
                <a:solidFill>
                  <a:srgbClr val="FF660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9</a:t>
            </a:r>
            <a:r>
              <a:rPr lang="ja-JP" altLang="en-US" sz="1900" b="1" dirty="0">
                <a:solidFill>
                  <a:srgbClr val="FF660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：</a:t>
            </a:r>
            <a:r>
              <a:rPr lang="en-US" altLang="ja-JP" sz="1900" b="1" dirty="0">
                <a:solidFill>
                  <a:srgbClr val="FF660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00</a:t>
            </a:r>
            <a:r>
              <a:rPr lang="ja-JP" altLang="en-US" sz="1900" b="1" dirty="0">
                <a:solidFill>
                  <a:srgbClr val="FF660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～</a:t>
            </a:r>
            <a:r>
              <a:rPr lang="en-US" altLang="ja-JP" sz="1900" b="1" dirty="0">
                <a:solidFill>
                  <a:srgbClr val="FF660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18</a:t>
            </a:r>
            <a:r>
              <a:rPr lang="ja-JP" altLang="en-US" sz="1900" b="1" dirty="0">
                <a:solidFill>
                  <a:srgbClr val="FF660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：</a:t>
            </a:r>
            <a:r>
              <a:rPr lang="en-US" altLang="ja-JP" sz="1900" b="1" dirty="0">
                <a:solidFill>
                  <a:srgbClr val="FF660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30</a:t>
            </a:r>
          </a:p>
          <a:p>
            <a:pPr>
              <a:spcBef>
                <a:spcPts val="600"/>
              </a:spcBef>
            </a:pPr>
            <a:r>
              <a:rPr lang="ja-JP" altLang="en-US" sz="18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　</a:t>
            </a:r>
            <a:r>
              <a:rPr lang="en-US" altLang="ja-JP" sz="18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( </a:t>
            </a:r>
            <a:r>
              <a:rPr lang="ja-JP" altLang="en-US" sz="18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いずれも時間、曜日応相談 </a:t>
            </a:r>
            <a:r>
              <a:rPr lang="en-US" altLang="ja-JP" sz="1800" b="1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)</a:t>
            </a:r>
            <a:endParaRPr kumimoji="1" lang="ja-JP" altLang="en-US" sz="1800" b="1" dirty="0">
              <a:solidFill>
                <a:srgbClr val="FF6699"/>
              </a:solidFill>
              <a:latin typeface="ＤＦＧ平成ゴシック体W7" pitchFamily="50" charset="-128"/>
              <a:ea typeface="ＤＦＧ平成ゴシック体W7" pitchFamily="50" charset="-128"/>
            </a:endParaRPr>
          </a:p>
        </p:txBody>
      </p:sp>
      <p:sp>
        <p:nvSpPr>
          <p:cNvPr id="131" name="テキスト ボックス 130"/>
          <p:cNvSpPr txBox="1"/>
          <p:nvPr/>
        </p:nvSpPr>
        <p:spPr>
          <a:xfrm>
            <a:off x="1588864" y="6822008"/>
            <a:ext cx="494046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900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  </a:t>
            </a:r>
            <a:r>
              <a:rPr lang="ja-JP" altLang="en-US" sz="1900" dirty="0">
                <a:solidFill>
                  <a:srgbClr val="FF6699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　</a:t>
            </a:r>
            <a:endParaRPr kumimoji="1" lang="ja-JP" altLang="en-US" sz="1900" dirty="0">
              <a:solidFill>
                <a:srgbClr val="FF6699"/>
              </a:solidFill>
              <a:latin typeface="ＤＦＧ平成ゴシック体W7" pitchFamily="50" charset="-128"/>
              <a:ea typeface="ＤＦＧ平成ゴシック体W7" pitchFamily="50" charset="-128"/>
            </a:endParaRPr>
          </a:p>
        </p:txBody>
      </p:sp>
      <p:cxnSp>
        <p:nvCxnSpPr>
          <p:cNvPr id="162" name="直線コネクタ 161"/>
          <p:cNvCxnSpPr>
            <a:cxnSpLocks/>
          </p:cNvCxnSpPr>
          <p:nvPr/>
        </p:nvCxnSpPr>
        <p:spPr>
          <a:xfrm>
            <a:off x="3190875" y="7848600"/>
            <a:ext cx="0" cy="749439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線コネクタ 162"/>
          <p:cNvCxnSpPr>
            <a:cxnSpLocks/>
          </p:cNvCxnSpPr>
          <p:nvPr/>
        </p:nvCxnSpPr>
        <p:spPr>
          <a:xfrm>
            <a:off x="1835887" y="7848600"/>
            <a:ext cx="0" cy="813775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テキスト ボックス 164"/>
          <p:cNvSpPr txBox="1"/>
          <p:nvPr/>
        </p:nvSpPr>
        <p:spPr>
          <a:xfrm>
            <a:off x="676661" y="7958137"/>
            <a:ext cx="10054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600" b="1" dirty="0">
                <a:solidFill>
                  <a:srgbClr val="00B0F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週２日</a:t>
            </a:r>
            <a:r>
              <a:rPr kumimoji="1" lang="ja-JP" altLang="en-US" sz="1600" dirty="0">
                <a:solidFill>
                  <a:srgbClr val="00B0F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～</a:t>
            </a:r>
          </a:p>
        </p:txBody>
      </p:sp>
      <p:sp>
        <p:nvSpPr>
          <p:cNvPr id="168" name="テキスト ボックス 167"/>
          <p:cNvSpPr txBox="1"/>
          <p:nvPr/>
        </p:nvSpPr>
        <p:spPr>
          <a:xfrm>
            <a:off x="2078186" y="7922313"/>
            <a:ext cx="1005403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00" b="1" dirty="0">
                <a:solidFill>
                  <a:srgbClr val="00B0F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交通費</a:t>
            </a:r>
          </a:p>
          <a:p>
            <a:pPr algn="ctr">
              <a:spcBef>
                <a:spcPts val="600"/>
              </a:spcBef>
            </a:pPr>
            <a:r>
              <a:rPr lang="ja-JP" altLang="en-US" sz="1600" b="1" dirty="0">
                <a:solidFill>
                  <a:srgbClr val="00B0F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全額</a:t>
            </a:r>
            <a:r>
              <a:rPr lang="zh-TW" altLang="en-US" sz="1600" b="1" dirty="0">
                <a:solidFill>
                  <a:srgbClr val="00B0F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支給</a:t>
            </a:r>
            <a:endParaRPr kumimoji="1" lang="ja-JP" altLang="en-US" sz="1600" b="1" dirty="0">
              <a:solidFill>
                <a:srgbClr val="00B0F0"/>
              </a:solidFill>
              <a:latin typeface="ＤＦＧ平成ゴシック体W7" pitchFamily="50" charset="-128"/>
              <a:ea typeface="ＤＦＧ平成ゴシック体W7" pitchFamily="50" charset="-128"/>
            </a:endParaRPr>
          </a:p>
        </p:txBody>
      </p:sp>
      <p:sp>
        <p:nvSpPr>
          <p:cNvPr id="169" name="テキスト ボックス 168"/>
          <p:cNvSpPr txBox="1"/>
          <p:nvPr/>
        </p:nvSpPr>
        <p:spPr>
          <a:xfrm>
            <a:off x="3325886" y="7936319"/>
            <a:ext cx="4238215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solidFill>
                  <a:srgbClr val="00B0F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勤務先  阪本こども園（茅場町駅徒歩</a:t>
            </a:r>
            <a:r>
              <a:rPr lang="en-US" altLang="ja-JP" sz="1600" b="1" dirty="0">
                <a:solidFill>
                  <a:srgbClr val="00B0F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2</a:t>
            </a:r>
            <a:r>
              <a:rPr lang="ja-JP" altLang="en-US" sz="1600" b="1" dirty="0">
                <a:solidFill>
                  <a:srgbClr val="00B0F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分</a:t>
            </a:r>
            <a:br>
              <a:rPr lang="en-US" altLang="ja-JP" sz="1600" b="1" dirty="0">
                <a:solidFill>
                  <a:srgbClr val="00B0F0"/>
                </a:solidFill>
                <a:latin typeface="ＤＦＧ平成ゴシック体W7" pitchFamily="50" charset="-128"/>
                <a:ea typeface="ＤＦＧ平成ゴシック体W7" pitchFamily="50" charset="-128"/>
              </a:rPr>
            </a:br>
            <a:r>
              <a:rPr lang="ja-JP" altLang="en-US" sz="1600" b="1" dirty="0">
                <a:solidFill>
                  <a:srgbClr val="00B0F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　　　　　　　　　　 日本橋駅徒歩４分）</a:t>
            </a:r>
          </a:p>
          <a:p>
            <a:pPr>
              <a:spcBef>
                <a:spcPts val="600"/>
              </a:spcBef>
            </a:pPr>
            <a:r>
              <a:rPr kumimoji="1" lang="ja-JP" altLang="en-US" sz="1600" b="1" dirty="0">
                <a:solidFill>
                  <a:srgbClr val="00B0F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　　　　　中央区日本橋兜町</a:t>
            </a:r>
            <a:r>
              <a:rPr kumimoji="1" lang="en-US" altLang="ja-JP" sz="1600" b="1" dirty="0">
                <a:solidFill>
                  <a:srgbClr val="00B0F0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15-18</a:t>
            </a:r>
            <a:endParaRPr kumimoji="1" lang="ja-JP" altLang="en-US" sz="1600" b="1" dirty="0">
              <a:solidFill>
                <a:srgbClr val="00B0F0"/>
              </a:solidFill>
              <a:latin typeface="ＤＦＧ平成ゴシック体W7" pitchFamily="50" charset="-128"/>
              <a:ea typeface="ＤＦＧ平成ゴシック体W7" pitchFamily="50" charset="-128"/>
            </a:endParaRPr>
          </a:p>
        </p:txBody>
      </p:sp>
      <p:cxnSp>
        <p:nvCxnSpPr>
          <p:cNvPr id="173" name="直線コネクタ 172"/>
          <p:cNvCxnSpPr/>
          <p:nvPr/>
        </p:nvCxnSpPr>
        <p:spPr>
          <a:xfrm>
            <a:off x="1971675" y="9372600"/>
            <a:ext cx="180975" cy="32385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線コネクタ 174"/>
          <p:cNvCxnSpPr/>
          <p:nvPr/>
        </p:nvCxnSpPr>
        <p:spPr>
          <a:xfrm>
            <a:off x="5605685" y="9372600"/>
            <a:ext cx="180975" cy="323850"/>
          </a:xfrm>
          <a:prstGeom prst="line">
            <a:avLst/>
          </a:prstGeom>
          <a:ln w="50800">
            <a:solidFill>
              <a:schemeClr val="bg1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テキスト ボックス 175"/>
          <p:cNvSpPr txBox="1"/>
          <p:nvPr/>
        </p:nvSpPr>
        <p:spPr>
          <a:xfrm>
            <a:off x="2041800" y="9226288"/>
            <a:ext cx="368562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100" b="1" dirty="0">
                <a:solidFill>
                  <a:schemeClr val="bg1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まずはお問い合わせください</a:t>
            </a:r>
            <a:endParaRPr kumimoji="1" lang="ja-JP" altLang="en-US" sz="2100" b="1" dirty="0">
              <a:solidFill>
                <a:schemeClr val="bg1"/>
              </a:solidFill>
              <a:latin typeface="ＤＦＧ平成ゴシック体W7" pitchFamily="50" charset="-128"/>
              <a:ea typeface="ＤＦＧ平成ゴシック体W7" pitchFamily="50" charset="-128"/>
            </a:endParaRPr>
          </a:p>
        </p:txBody>
      </p:sp>
      <p:sp>
        <p:nvSpPr>
          <p:cNvPr id="177" name="テキスト ボックス 176"/>
          <p:cNvSpPr txBox="1"/>
          <p:nvPr/>
        </p:nvSpPr>
        <p:spPr>
          <a:xfrm>
            <a:off x="324496" y="9646707"/>
            <a:ext cx="3615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 b="1" dirty="0">
                <a:solidFill>
                  <a:schemeClr val="bg1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学校法人 渋谷教育学園 </a:t>
            </a:r>
            <a:r>
              <a:rPr lang="ja-JP" altLang="en-US" sz="2400" dirty="0">
                <a:solidFill>
                  <a:schemeClr val="bg1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  </a:t>
            </a:r>
            <a:endParaRPr kumimoji="1" lang="ja-JP" altLang="en-US" sz="2400" dirty="0">
              <a:solidFill>
                <a:schemeClr val="bg1"/>
              </a:solidFill>
              <a:latin typeface="ＤＦＧ平成ゴシック体W7" pitchFamily="50" charset="-128"/>
              <a:ea typeface="ＤＦＧ平成ゴシック体W7" pitchFamily="50" charset="-128"/>
            </a:endParaRPr>
          </a:p>
        </p:txBody>
      </p:sp>
      <p:sp>
        <p:nvSpPr>
          <p:cNvPr id="178" name="テキスト ボックス 177"/>
          <p:cNvSpPr txBox="1"/>
          <p:nvPr/>
        </p:nvSpPr>
        <p:spPr>
          <a:xfrm>
            <a:off x="567312" y="10199185"/>
            <a:ext cx="26532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800" dirty="0">
                <a:solidFill>
                  <a:schemeClr val="bg1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  </a:t>
            </a:r>
            <a:r>
              <a:rPr lang="en-US" altLang="ja-JP" sz="2000" b="1" dirty="0">
                <a:solidFill>
                  <a:schemeClr val="bg1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TEL.</a:t>
            </a:r>
            <a:r>
              <a:rPr kumimoji="1" lang="ja-JP" altLang="en-US" sz="2000" b="1" dirty="0">
                <a:solidFill>
                  <a:schemeClr val="bg1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 </a:t>
            </a:r>
            <a:r>
              <a:rPr kumimoji="1" lang="en-US" altLang="ja-JP" sz="2000" b="1" dirty="0">
                <a:solidFill>
                  <a:schemeClr val="bg1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03-6661-1176</a:t>
            </a:r>
            <a:endParaRPr kumimoji="1" lang="ja-JP" altLang="en-US" sz="2000" b="1" dirty="0">
              <a:solidFill>
                <a:schemeClr val="bg1"/>
              </a:solidFill>
              <a:latin typeface="ＤＦＧ平成ゴシック体W7" pitchFamily="50" charset="-128"/>
              <a:ea typeface="ＤＦＧ平成ゴシック体W7" pitchFamily="50" charset="-128"/>
            </a:endParaRPr>
          </a:p>
        </p:txBody>
      </p:sp>
      <p:sp>
        <p:nvSpPr>
          <p:cNvPr id="179" name="テキスト ボックス 178"/>
          <p:cNvSpPr txBox="1"/>
          <p:nvPr/>
        </p:nvSpPr>
        <p:spPr>
          <a:xfrm>
            <a:off x="3613804" y="10210372"/>
            <a:ext cx="35926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ja-JP" altLang="en-US" sz="2000" b="1" dirty="0">
                <a:solidFill>
                  <a:schemeClr val="bg1"/>
                </a:solidFill>
                <a:latin typeface="ＤＦＧ平成ゴシック体W7" pitchFamily="50" charset="-128"/>
                <a:ea typeface="ＤＦＧ平成ゴシック体W7" pitchFamily="50" charset="-128"/>
              </a:rPr>
              <a:t>阪本こども園　担当：森田　 </a:t>
            </a:r>
            <a:endParaRPr kumimoji="1" lang="ja-JP" altLang="en-US" sz="2000" b="1" dirty="0">
              <a:solidFill>
                <a:schemeClr val="bg1"/>
              </a:solidFill>
              <a:latin typeface="ＤＦＧ平成ゴシック体W7" pitchFamily="50" charset="-128"/>
              <a:ea typeface="ＤＦＧ平成ゴシック体W7" pitchFamily="50" charset="-128"/>
            </a:endParaRP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2AADCBF5-B3FF-459B-B5A9-481DCFE1BE9D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548" y="4306628"/>
            <a:ext cx="2600325" cy="2914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1132631"/>
      </p:ext>
    </p:extLst>
  </p:cSld>
  <p:clrMapOvr>
    <a:masterClrMapping/>
  </p:clrMapOvr>
</p:sld>
</file>

<file path=ppt/theme/theme1.xml><?xml version="1.0" encoding="utf-8"?>
<a:theme xmlns:a="http://schemas.openxmlformats.org/drawingml/2006/main" name="1_ガイド入りテンプレートサンプル20130531三木さん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EEBF7"/>
        </a:solidFill>
      </a:spPr>
      <a:bodyPr wrap="square" lIns="0" tIns="0" rIns="0" bIns="0" rtlCol="0" anchor="ctr">
        <a:spAutoFit/>
      </a:bodyPr>
      <a:lstStyle>
        <a:defPPr algn="ctr">
          <a:defRPr kumimoji="1" sz="3200" b="1" dirty="0" smtClean="0">
            <a:latin typeface="HGP創英角ｺﾞｼｯｸUB" panose="020B0900000000000000" pitchFamily="50" charset="-128"/>
            <a:ea typeface="HGP創英角ｺﾞｼｯｸUB" panose="020B0900000000000000" pitchFamily="50" charset="-128"/>
          </a:defRPr>
        </a:defPPr>
      </a:lstStyle>
    </a:spDef>
    <a:txDef>
      <a:spPr>
        <a:noFill/>
      </a:spPr>
      <a:bodyPr wrap="none" rtlCol="0">
        <a:spAutoFit/>
      </a:bodyPr>
      <a:lstStyle>
        <a:defPPr>
          <a:defRPr kumimoji="1" sz="3200" spc="810" dirty="0" smtClean="0">
            <a:solidFill>
              <a:schemeClr val="bg1"/>
            </a:solidFill>
            <a:latin typeface="ＤＦＧ平成明朝体W5" pitchFamily="18" charset="-128"/>
            <a:ea typeface="ＤＦＧ平成明朝体W5" pitchFamily="18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5.potx" id="{3F8E5C06-014F-4A13-A3C7-E133BECAFD1E}" vid="{BD152B00-4CFD-4022-8208-530F7579D79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161</Words>
  <Application>Microsoft Office PowerPoint</Application>
  <PresentationFormat>ユーザー設定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ＤＦＧ平成ゴシック体W7</vt:lpstr>
      <vt:lpstr>ＤＦＧ平成明朝体W7</vt:lpstr>
      <vt:lpstr>ＭＳ Ｐゴシック</vt:lpstr>
      <vt:lpstr>Arial</vt:lpstr>
      <vt:lpstr>Calibri</vt:lpstr>
      <vt:lpstr>Calibri Light</vt:lpstr>
      <vt:lpstr>1_ガイド入りテンプレートサンプル20130531三木さん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2016-12-21T03:19:57Z</dcterms:created>
  <dcterms:modified xsi:type="dcterms:W3CDTF">2026-07-03T02:32:45Z</dcterms:modified>
</cp:coreProperties>
</file>